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slides/slide7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70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slides/slide68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slides/slide7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s/slide71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  <Default Extension="gif" ContentType="image/gif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slides/slide69.xml" ContentType="application/vnd.openxmlformats-officedocument.presentationml.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3" r:id="rId26"/>
    <p:sldId id="281" r:id="rId27"/>
    <p:sldId id="282" r:id="rId28"/>
    <p:sldId id="285" r:id="rId29"/>
    <p:sldId id="286" r:id="rId30"/>
    <p:sldId id="287" r:id="rId31"/>
    <p:sldId id="288" r:id="rId32"/>
    <p:sldId id="289" r:id="rId33"/>
    <p:sldId id="290" r:id="rId34"/>
    <p:sldId id="291" r:id="rId35"/>
    <p:sldId id="292" r:id="rId36"/>
    <p:sldId id="293" r:id="rId37"/>
    <p:sldId id="294" r:id="rId38"/>
    <p:sldId id="295" r:id="rId39"/>
    <p:sldId id="296" r:id="rId40"/>
    <p:sldId id="298" r:id="rId41"/>
    <p:sldId id="299" r:id="rId42"/>
    <p:sldId id="297" r:id="rId43"/>
    <p:sldId id="300" r:id="rId44"/>
    <p:sldId id="301" r:id="rId45"/>
    <p:sldId id="302" r:id="rId46"/>
    <p:sldId id="303" r:id="rId47"/>
    <p:sldId id="304" r:id="rId48"/>
    <p:sldId id="305" r:id="rId49"/>
    <p:sldId id="306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6" r:id="rId60"/>
    <p:sldId id="317" r:id="rId61"/>
    <p:sldId id="318" r:id="rId62"/>
    <p:sldId id="319" r:id="rId63"/>
    <p:sldId id="320" r:id="rId64"/>
    <p:sldId id="321" r:id="rId65"/>
    <p:sldId id="322" r:id="rId66"/>
    <p:sldId id="323" r:id="rId67"/>
    <p:sldId id="324" r:id="rId68"/>
    <p:sldId id="325" r:id="rId69"/>
    <p:sldId id="326" r:id="rId70"/>
    <p:sldId id="327" r:id="rId71"/>
    <p:sldId id="328" r:id="rId72"/>
    <p:sldId id="329" r:id="rId73"/>
    <p:sldId id="330" r:id="rId7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3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gif>
</file>

<file path=ppt/media/image15.jpeg>
</file>

<file path=ppt/media/image16.jpeg>
</file>

<file path=ppt/media/image17.pn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jpeg>
</file>

<file path=ppt/media/image37.jpeg>
</file>

<file path=ppt/media/image38.jpeg>
</file>

<file path=ppt/media/image39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>
            <a:extLst/>
          </a:lstStyle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fld id="{DE3D9EBB-354C-424D-97AA-D178B90D87C2}" type="datetimeFigureOut">
              <a:rPr lang="en-US" smtClean="0"/>
              <a:pPr/>
              <a:t>22-Aug-20</a:t>
            </a:fld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fld id="{FAC57786-070C-4FA1-ABD2-317BE5E56F50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txStyles>
    <p:titleStyle>
      <a:lvl1pPr algn="l" rtl="0" eaLnBrk="1" latinLnBrk="0" hangingPunct="1">
        <a:spcBef>
          <a:spcPct val="0"/>
        </a:spcBef>
        <a:buNone/>
        <a:defRPr kumimoji="0" sz="430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37744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886968" indent="-2286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jpe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1. Vòng lặp game cơ bản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600200" y="1524000"/>
            <a:ext cx="23622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400" dirty="0" smtClean="0"/>
              <a:t>Khởi tạo trạng thái ban đầu</a:t>
            </a:r>
            <a:endParaRPr lang="en-US" sz="2400" dirty="0"/>
          </a:p>
        </p:txBody>
      </p:sp>
      <p:sp>
        <p:nvSpPr>
          <p:cNvPr id="9" name="Rectangle 8"/>
          <p:cNvSpPr/>
          <p:nvPr/>
        </p:nvSpPr>
        <p:spPr>
          <a:xfrm>
            <a:off x="5715000" y="1524000"/>
            <a:ext cx="23622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400" dirty="0" smtClean="0"/>
              <a:t>Xét trạng thái trước di chuyển</a:t>
            </a:r>
            <a:endParaRPr lang="en-US" sz="2400" dirty="0"/>
          </a:p>
        </p:txBody>
      </p:sp>
      <p:sp>
        <p:nvSpPr>
          <p:cNvPr id="10" name="Rectangle 9"/>
          <p:cNvSpPr/>
          <p:nvPr/>
        </p:nvSpPr>
        <p:spPr>
          <a:xfrm>
            <a:off x="5715000" y="5410200"/>
            <a:ext cx="23622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400" dirty="0" smtClean="0"/>
              <a:t>Xét trạng thái sau di chuyển</a:t>
            </a:r>
            <a:endParaRPr lang="en-US" sz="2400" dirty="0"/>
          </a:p>
        </p:txBody>
      </p:sp>
      <p:sp>
        <p:nvSpPr>
          <p:cNvPr id="11" name="Oval 10"/>
          <p:cNvSpPr/>
          <p:nvPr/>
        </p:nvSpPr>
        <p:spPr>
          <a:xfrm>
            <a:off x="2438400" y="5791200"/>
            <a:ext cx="1981200" cy="1066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Đạt điều kiện kết thúc</a:t>
            </a:r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2438400" y="4572000"/>
            <a:ext cx="1981200" cy="1066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Không đạt điều kiện kết thúc</a:t>
            </a:r>
            <a:endParaRPr lang="en-US" dirty="0"/>
          </a:p>
        </p:txBody>
      </p:sp>
      <p:sp>
        <p:nvSpPr>
          <p:cNvPr id="21" name="Right Arrow 20"/>
          <p:cNvSpPr/>
          <p:nvPr/>
        </p:nvSpPr>
        <p:spPr>
          <a:xfrm>
            <a:off x="4114800" y="1828800"/>
            <a:ext cx="144780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Down Arrow 21"/>
          <p:cNvSpPr/>
          <p:nvPr/>
        </p:nvSpPr>
        <p:spPr>
          <a:xfrm>
            <a:off x="6553200" y="2819400"/>
            <a:ext cx="533400" cy="4572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Elbow Connector 23"/>
          <p:cNvCxnSpPr>
            <a:stCxn id="10" idx="1"/>
            <a:endCxn id="12" idx="6"/>
          </p:cNvCxnSpPr>
          <p:nvPr/>
        </p:nvCxnSpPr>
        <p:spPr>
          <a:xfrm rot="10800000">
            <a:off x="4419600" y="5105400"/>
            <a:ext cx="1295400" cy="9144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6" name="Elbow Connector 25"/>
          <p:cNvCxnSpPr>
            <a:stCxn id="10" idx="1"/>
            <a:endCxn id="11" idx="6"/>
          </p:cNvCxnSpPr>
          <p:nvPr/>
        </p:nvCxnSpPr>
        <p:spPr>
          <a:xfrm rot="10800000" flipV="1">
            <a:off x="4419600" y="6019800"/>
            <a:ext cx="1295400" cy="3048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0" name="Elbow Connector 29"/>
          <p:cNvCxnSpPr>
            <a:stCxn id="11" idx="2"/>
            <a:endCxn id="7" idx="1"/>
          </p:cNvCxnSpPr>
          <p:nvPr/>
        </p:nvCxnSpPr>
        <p:spPr>
          <a:xfrm rot="10800000">
            <a:off x="1600200" y="2133600"/>
            <a:ext cx="838200" cy="4191000"/>
          </a:xfrm>
          <a:prstGeom prst="bentConnector3">
            <a:avLst>
              <a:gd name="adj1" fmla="val 127273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5715000" y="3429000"/>
            <a:ext cx="2362200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400" dirty="0" smtClean="0"/>
              <a:t>Thực hiện di chuyển</a:t>
            </a:r>
            <a:endParaRPr lang="en-US" sz="2400" dirty="0"/>
          </a:p>
        </p:txBody>
      </p:sp>
      <p:sp>
        <p:nvSpPr>
          <p:cNvPr id="23" name="Down Arrow 22"/>
          <p:cNvSpPr/>
          <p:nvPr/>
        </p:nvSpPr>
        <p:spPr>
          <a:xfrm>
            <a:off x="6553200" y="4800600"/>
            <a:ext cx="533400" cy="5334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>
            <a:stCxn id="12" idx="0"/>
          </p:cNvCxnSpPr>
          <p:nvPr/>
        </p:nvCxnSpPr>
        <p:spPr>
          <a:xfrm flipV="1">
            <a:off x="3429000" y="2743200"/>
            <a:ext cx="2286000" cy="18288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2.3. Tạo đối tượng tương ứng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990599" y="1490028"/>
            <a:ext cx="8153401" cy="4584050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2.3. Tạo đối tượng tương ứng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990599" y="1490028"/>
            <a:ext cx="8153401" cy="4584050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2.4. Tạo hàm cơ bản: click</a:t>
            </a:r>
            <a:endParaRPr lang="en-US" dirty="0"/>
          </a:p>
        </p:txBody>
      </p:sp>
      <p:pic>
        <p:nvPicPr>
          <p:cNvPr id="6" name="Content Placeholder 5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12032" y="1524000"/>
            <a:ext cx="8131968" cy="4572000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Tổng kết sơ bộ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Tạo được Class Board, Chess</a:t>
            </a:r>
          </a:p>
          <a:p>
            <a:r>
              <a:rPr lang="vi-VN" dirty="0" smtClean="0"/>
              <a:t>Tạo được mảng map lưu trữ vị trí các quân cờ và loại quân cờ</a:t>
            </a:r>
          </a:p>
          <a:p>
            <a:r>
              <a:rPr lang="vi-VN" dirty="0" smtClean="0"/>
              <a:t>Tạo được đối tượng board, mảng chesses lưu trữ các quân cờ (chess)</a:t>
            </a:r>
          </a:p>
          <a:p>
            <a:r>
              <a:rPr lang="vi-VN" dirty="0" smtClean="0"/>
              <a:t>Các quân cờ có vị trí (x, y) và loại (type) </a:t>
            </a:r>
          </a:p>
          <a:p>
            <a:r>
              <a:rPr lang="vi-VN" dirty="0" smtClean="0"/>
              <a:t>Hàm click bắt được ô đang click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2819400"/>
            <a:ext cx="7498080" cy="1143000"/>
          </a:xfrm>
        </p:spPr>
        <p:txBody>
          <a:bodyPr>
            <a:normAutofit/>
          </a:bodyPr>
          <a:lstStyle/>
          <a:p>
            <a:r>
              <a:rPr lang="vi-VN" sz="3200" dirty="0" smtClean="0"/>
              <a:t>3. Xây dựng các khả năng di chuyển (cơ bản) và tương tác khi click</a:t>
            </a:r>
            <a:endParaRPr lang="en-US" sz="32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vi-VN" dirty="0" smtClean="0"/>
              <a:t>3.1. Xây dựng các khả năng di chuyển (cơ bản)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600200"/>
            <a:ext cx="7498080" cy="4800600"/>
          </a:xfrm>
        </p:spPr>
        <p:txBody>
          <a:bodyPr>
            <a:normAutofit/>
          </a:bodyPr>
          <a:lstStyle/>
          <a:p>
            <a:r>
              <a:rPr lang="vi-VN" dirty="0" smtClean="0"/>
              <a:t>Thực hiện khi gọi phương thức stepCanGo của chess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0"/>
            <a:ext cx="7498080" cy="868362"/>
          </a:xfrm>
        </p:spPr>
        <p:txBody>
          <a:bodyPr/>
          <a:lstStyle/>
          <a:p>
            <a:r>
              <a:rPr lang="vi-VN" dirty="0" smtClean="0"/>
              <a:t>3.1.1. Quân Tốt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410200" y="838200"/>
            <a:ext cx="25146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Vị trí đang đứng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410200" y="2133600"/>
            <a:ext cx="24384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1 ô chéo trái/phải khác phe hay không?</a:t>
            </a:r>
            <a:endParaRPr lang="en-US" dirty="0"/>
          </a:p>
        </p:txBody>
      </p:sp>
      <p:sp>
        <p:nvSpPr>
          <p:cNvPr id="6" name="Oval 5"/>
          <p:cNvSpPr/>
          <p:nvPr/>
        </p:nvSpPr>
        <p:spPr>
          <a:xfrm>
            <a:off x="1447800" y="762000"/>
            <a:ext cx="2667000" cy="1219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This.step.push()</a:t>
            </a:r>
            <a:endParaRPr lang="en-US" dirty="0"/>
          </a:p>
        </p:txBody>
      </p:sp>
      <p:cxnSp>
        <p:nvCxnSpPr>
          <p:cNvPr id="8" name="Elbow Connector 7"/>
          <p:cNvCxnSpPr>
            <a:stCxn id="4" idx="2"/>
            <a:endCxn id="5" idx="0"/>
          </p:cNvCxnSpPr>
          <p:nvPr/>
        </p:nvCxnSpPr>
        <p:spPr>
          <a:xfrm rot="5400000">
            <a:off x="6343650" y="1809750"/>
            <a:ext cx="609600" cy="381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hape 10"/>
          <p:cNvCxnSpPr>
            <a:endCxn id="6" idx="4"/>
          </p:cNvCxnSpPr>
          <p:nvPr/>
        </p:nvCxnSpPr>
        <p:spPr>
          <a:xfrm rot="10800000">
            <a:off x="2781300" y="1981200"/>
            <a:ext cx="2590800" cy="6096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038600" y="213360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Có</a:t>
            </a:r>
            <a:endParaRPr lang="en-US" dirty="0"/>
          </a:p>
        </p:txBody>
      </p:sp>
      <p:sp>
        <p:nvSpPr>
          <p:cNvPr id="23" name="Rectangle 22"/>
          <p:cNvSpPr/>
          <p:nvPr/>
        </p:nvSpPr>
        <p:spPr>
          <a:xfrm>
            <a:off x="5410200" y="3352800"/>
            <a:ext cx="24384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1 ô phía trước có trống hay không?</a:t>
            </a:r>
            <a:endParaRPr lang="en-US" dirty="0"/>
          </a:p>
        </p:txBody>
      </p:sp>
      <p:cxnSp>
        <p:nvCxnSpPr>
          <p:cNvPr id="31" name="Straight Arrow Connector 30"/>
          <p:cNvCxnSpPr>
            <a:stCxn id="5" idx="2"/>
            <a:endCxn id="23" idx="0"/>
          </p:cNvCxnSpPr>
          <p:nvPr/>
        </p:nvCxnSpPr>
        <p:spPr>
          <a:xfrm>
            <a:off x="6629400" y="2819400"/>
            <a:ext cx="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hape 34"/>
          <p:cNvCxnSpPr>
            <a:stCxn id="23" idx="1"/>
            <a:endCxn id="6" idx="4"/>
          </p:cNvCxnSpPr>
          <p:nvPr/>
        </p:nvCxnSpPr>
        <p:spPr>
          <a:xfrm rot="10800000">
            <a:off x="2781300" y="1981200"/>
            <a:ext cx="2628900" cy="17145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ectangle 37"/>
          <p:cNvSpPr/>
          <p:nvPr/>
        </p:nvSpPr>
        <p:spPr>
          <a:xfrm>
            <a:off x="5410200" y="4495800"/>
            <a:ext cx="24384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Đã từng di chuyển chưa?</a:t>
            </a:r>
            <a:endParaRPr lang="en-US" dirty="0"/>
          </a:p>
        </p:txBody>
      </p:sp>
      <p:cxnSp>
        <p:nvCxnSpPr>
          <p:cNvPr id="42" name="Elbow Connector 41"/>
          <p:cNvCxnSpPr>
            <a:stCxn id="23" idx="2"/>
            <a:endCxn id="38" idx="0"/>
          </p:cNvCxnSpPr>
          <p:nvPr/>
        </p:nvCxnSpPr>
        <p:spPr>
          <a:xfrm rot="5400000">
            <a:off x="6400800" y="4267200"/>
            <a:ext cx="4572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5410200" y="5715000"/>
            <a:ext cx="24384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2 ô phía trước có trống hay không?</a:t>
            </a:r>
            <a:endParaRPr lang="en-US" dirty="0"/>
          </a:p>
        </p:txBody>
      </p:sp>
      <p:cxnSp>
        <p:nvCxnSpPr>
          <p:cNvPr id="57" name="Elbow Connector 56"/>
          <p:cNvCxnSpPr>
            <a:stCxn id="38" idx="2"/>
            <a:endCxn id="43" idx="0"/>
          </p:cNvCxnSpPr>
          <p:nvPr/>
        </p:nvCxnSpPr>
        <p:spPr>
          <a:xfrm rot="5400000">
            <a:off x="6362700" y="5448300"/>
            <a:ext cx="5334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Shape 58"/>
          <p:cNvCxnSpPr>
            <a:stCxn id="43" idx="1"/>
            <a:endCxn id="6" idx="4"/>
          </p:cNvCxnSpPr>
          <p:nvPr/>
        </p:nvCxnSpPr>
        <p:spPr>
          <a:xfrm rot="10800000">
            <a:off x="2781300" y="1981200"/>
            <a:ext cx="2628900" cy="40767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4038600" y="327660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Có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6781800" y="5257800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Chưa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4038600" y="556260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Có</a:t>
            </a:r>
            <a:endParaRPr lang="en-US" dirty="0"/>
          </a:p>
        </p:txBody>
      </p:sp>
      <p:sp>
        <p:nvSpPr>
          <p:cNvPr id="67" name="TextBox 66"/>
          <p:cNvSpPr txBox="1"/>
          <p:nvPr/>
        </p:nvSpPr>
        <p:spPr>
          <a:xfrm>
            <a:off x="6781800" y="411480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Có</a:t>
            </a:r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3.1.1. Quân Tốt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219200"/>
            <a:ext cx="7498080" cy="48006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vi-VN" sz="2400" dirty="0" smtClean="0"/>
              <a:t>=&gt; Cần gắn thêm cờ moved (mặc định false, sẽ đổi thành true nếu đã di chuyển)</a:t>
            </a:r>
            <a:endParaRPr lang="en-US" sz="2400" dirty="0"/>
          </a:p>
        </p:txBody>
      </p:sp>
      <p:pic>
        <p:nvPicPr>
          <p:cNvPr id="4" name="Picture 3" descr="Untitl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0600" y="2273951"/>
            <a:ext cx="8153400" cy="4584049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3.1.2. Quân Xe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4114800" y="1295400"/>
            <a:ext cx="22098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Vị trí đang đứng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57600" y="2362200"/>
            <a:ext cx="32004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Tạo 1 biến đếm, count = 0 (với mỗi cực)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657600" y="3581400"/>
            <a:ext cx="32004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count++ =&gt; cộng vào biến phụ lưu vị trí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657600" y="4724400"/>
            <a:ext cx="32004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Đã vượt ra ngoài phạm vi bàn hay chưa?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657600" y="5867400"/>
            <a:ext cx="32004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Có chạm mặt quân cờ khác không?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1219200" y="1371600"/>
            <a:ext cx="1676400" cy="1219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This.step.push()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219200" y="3124200"/>
            <a:ext cx="1676400" cy="1143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Lưu vị trí cực (up/down/left/right)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143000" y="4724400"/>
            <a:ext cx="18288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Break vòng lặp</a:t>
            </a:r>
            <a:endParaRPr lang="en-US" dirty="0"/>
          </a:p>
        </p:txBody>
      </p:sp>
      <p:cxnSp>
        <p:nvCxnSpPr>
          <p:cNvPr id="13" name="Elbow Connector 12"/>
          <p:cNvCxnSpPr>
            <a:stCxn id="4" idx="2"/>
            <a:endCxn id="5" idx="0"/>
          </p:cNvCxnSpPr>
          <p:nvPr/>
        </p:nvCxnSpPr>
        <p:spPr>
          <a:xfrm rot="16200000" flipH="1">
            <a:off x="5010150" y="2114550"/>
            <a:ext cx="457200" cy="381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5" idx="2"/>
            <a:endCxn id="6" idx="0"/>
          </p:cNvCxnSpPr>
          <p:nvPr/>
        </p:nvCxnSpPr>
        <p:spPr>
          <a:xfrm rot="5400000">
            <a:off x="5029200" y="3352800"/>
            <a:ext cx="4572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Elbow Connector 16"/>
          <p:cNvCxnSpPr>
            <a:stCxn id="6" idx="2"/>
            <a:endCxn id="7" idx="0"/>
          </p:cNvCxnSpPr>
          <p:nvPr/>
        </p:nvCxnSpPr>
        <p:spPr>
          <a:xfrm rot="5400000">
            <a:off x="5029200" y="4495800"/>
            <a:ext cx="4572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Elbow Connector 18"/>
          <p:cNvCxnSpPr>
            <a:stCxn id="7" idx="2"/>
          </p:cNvCxnSpPr>
          <p:nvPr/>
        </p:nvCxnSpPr>
        <p:spPr>
          <a:xfrm rot="5400000">
            <a:off x="5067300" y="5600700"/>
            <a:ext cx="3810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Shape 20"/>
          <p:cNvCxnSpPr>
            <a:stCxn id="8" idx="1"/>
            <a:endCxn id="11" idx="2"/>
          </p:cNvCxnSpPr>
          <p:nvPr/>
        </p:nvCxnSpPr>
        <p:spPr>
          <a:xfrm rot="10800000">
            <a:off x="2057400" y="5486400"/>
            <a:ext cx="1600200" cy="7239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11" idx="0"/>
            <a:endCxn id="10" idx="2"/>
          </p:cNvCxnSpPr>
          <p:nvPr/>
        </p:nvCxnSpPr>
        <p:spPr>
          <a:xfrm rot="5400000" flipH="1" flipV="1">
            <a:off x="1828800" y="4495800"/>
            <a:ext cx="4572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0" idx="0"/>
            <a:endCxn id="9" idx="4"/>
          </p:cNvCxnSpPr>
          <p:nvPr/>
        </p:nvCxnSpPr>
        <p:spPr>
          <a:xfrm rot="5400000" flipH="1" flipV="1">
            <a:off x="1790700" y="2857500"/>
            <a:ext cx="5334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Elbow Connector 32"/>
          <p:cNvCxnSpPr>
            <a:stCxn id="8" idx="3"/>
            <a:endCxn id="6" idx="3"/>
          </p:cNvCxnSpPr>
          <p:nvPr/>
        </p:nvCxnSpPr>
        <p:spPr>
          <a:xfrm flipV="1">
            <a:off x="6858000" y="3924300"/>
            <a:ext cx="12700" cy="2286000"/>
          </a:xfrm>
          <a:prstGeom prst="bentConnector3">
            <a:avLst>
              <a:gd name="adj1" fmla="val 13652311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Elbow Connector 36"/>
          <p:cNvCxnSpPr>
            <a:stCxn id="7" idx="1"/>
            <a:endCxn id="11" idx="3"/>
          </p:cNvCxnSpPr>
          <p:nvPr/>
        </p:nvCxnSpPr>
        <p:spPr>
          <a:xfrm rot="10800000" flipV="1">
            <a:off x="2971800" y="5067300"/>
            <a:ext cx="685800" cy="381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486400" y="5486400"/>
            <a:ext cx="7120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Chưa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3048000" y="4572000"/>
            <a:ext cx="5052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Rồi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7696200" y="4800600"/>
            <a:ext cx="830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Không</a:t>
            </a:r>
            <a:endParaRPr lang="en-US" dirty="0"/>
          </a:p>
        </p:txBody>
      </p:sp>
      <p:sp>
        <p:nvSpPr>
          <p:cNvPr id="41" name="TextBox 40"/>
          <p:cNvSpPr txBox="1"/>
          <p:nvPr/>
        </p:nvSpPr>
        <p:spPr>
          <a:xfrm>
            <a:off x="2438400" y="579120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Có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3.1.2. Quân Xe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12032" y="1524000"/>
            <a:ext cx="8131968" cy="4572000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vi-VN" dirty="0" smtClean="0"/>
              <a:t>2. Các bước khởi tạo trạng thái ban đầu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600200" y="1600200"/>
            <a:ext cx="2362200" cy="1676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400" dirty="0" smtClean="0"/>
              <a:t>Tạo các Class cơ bản:</a:t>
            </a:r>
          </a:p>
          <a:p>
            <a:pPr algn="ctr">
              <a:buFont typeface="Arial" pitchFamily="34" charset="0"/>
              <a:buChar char="•"/>
            </a:pPr>
            <a:r>
              <a:rPr lang="vi-VN" sz="2400" dirty="0" smtClean="0"/>
              <a:t>Board</a:t>
            </a:r>
          </a:p>
          <a:p>
            <a:pPr algn="ctr">
              <a:buFont typeface="Arial" pitchFamily="34" charset="0"/>
              <a:buChar char="•"/>
            </a:pPr>
            <a:r>
              <a:rPr lang="vi-VN" sz="2400" dirty="0" smtClean="0"/>
              <a:t>Chess</a:t>
            </a:r>
          </a:p>
        </p:txBody>
      </p:sp>
      <p:sp>
        <p:nvSpPr>
          <p:cNvPr id="7" name="Rectangle 6"/>
          <p:cNvSpPr/>
          <p:nvPr/>
        </p:nvSpPr>
        <p:spPr>
          <a:xfrm>
            <a:off x="4876800" y="4343400"/>
            <a:ext cx="3886200" cy="220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400" dirty="0" smtClean="0"/>
              <a:t>Tạo đối tượng tương ứng:</a:t>
            </a:r>
          </a:p>
          <a:p>
            <a:pPr algn="ctr">
              <a:buFont typeface="Arial" pitchFamily="34" charset="0"/>
              <a:buChar char="•"/>
            </a:pPr>
            <a:r>
              <a:rPr lang="vi-VN" sz="2400" dirty="0"/>
              <a:t>b</a:t>
            </a:r>
            <a:r>
              <a:rPr lang="vi-VN" sz="2400" dirty="0" smtClean="0"/>
              <a:t>oard</a:t>
            </a:r>
          </a:p>
          <a:p>
            <a:pPr algn="ctr">
              <a:buFont typeface="Arial" pitchFamily="34" charset="0"/>
              <a:buChar char="•"/>
            </a:pPr>
            <a:r>
              <a:rPr lang="vi-VN" sz="2400" dirty="0" smtClean="0"/>
              <a:t>chess</a:t>
            </a:r>
          </a:p>
          <a:p>
            <a:pPr algn="ctr">
              <a:buFont typeface="Arial" pitchFamily="34" charset="0"/>
              <a:buChar char="•"/>
            </a:pPr>
            <a:r>
              <a:rPr lang="vi-VN" sz="2400" dirty="0" smtClean="0"/>
              <a:t>Mảng chesses</a:t>
            </a:r>
          </a:p>
        </p:txBody>
      </p:sp>
      <p:sp>
        <p:nvSpPr>
          <p:cNvPr id="8" name="Rectangle 7"/>
          <p:cNvSpPr/>
          <p:nvPr/>
        </p:nvSpPr>
        <p:spPr>
          <a:xfrm>
            <a:off x="1219200" y="4800600"/>
            <a:ext cx="2743200" cy="1676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400" dirty="0" smtClean="0"/>
              <a:t>Tạo hàm cơ bản:</a:t>
            </a:r>
          </a:p>
          <a:p>
            <a:pPr algn="ctr">
              <a:buFont typeface="Arial" pitchFamily="34" charset="0"/>
              <a:buChar char="•"/>
            </a:pPr>
            <a:r>
              <a:rPr lang="vi-VN" sz="2400" dirty="0" smtClean="0"/>
              <a:t>Bắt sự kiện click</a:t>
            </a:r>
          </a:p>
        </p:txBody>
      </p:sp>
      <p:sp>
        <p:nvSpPr>
          <p:cNvPr id="9" name="Rectangle 8"/>
          <p:cNvSpPr/>
          <p:nvPr/>
        </p:nvSpPr>
        <p:spPr>
          <a:xfrm>
            <a:off x="5791200" y="1600200"/>
            <a:ext cx="2362200" cy="1676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sz="2400" dirty="0" smtClean="0"/>
              <a:t>Tạo mảng map lưu trữ vị trí</a:t>
            </a:r>
          </a:p>
        </p:txBody>
      </p:sp>
      <p:sp>
        <p:nvSpPr>
          <p:cNvPr id="10" name="Right Arrow 9"/>
          <p:cNvSpPr/>
          <p:nvPr/>
        </p:nvSpPr>
        <p:spPr>
          <a:xfrm>
            <a:off x="4191000" y="2286000"/>
            <a:ext cx="137160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wn Arrow 10"/>
          <p:cNvSpPr/>
          <p:nvPr/>
        </p:nvSpPr>
        <p:spPr>
          <a:xfrm>
            <a:off x="6705600" y="3429000"/>
            <a:ext cx="533400" cy="685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ight Arrow 11"/>
          <p:cNvSpPr/>
          <p:nvPr/>
        </p:nvSpPr>
        <p:spPr>
          <a:xfrm rot="10800000">
            <a:off x="4191000" y="5486400"/>
            <a:ext cx="381000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3.1.2. Quân Xe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3.1.3. Quân Tượng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Sơ đồ ý tưởng tương tự quân Xe</a:t>
            </a:r>
          </a:p>
          <a:p>
            <a:r>
              <a:rPr lang="vi-VN" dirty="0" smtClean="0"/>
              <a:t>Điểm khác:</a:t>
            </a:r>
          </a:p>
          <a:p>
            <a:pPr lvl="1"/>
            <a:r>
              <a:rPr lang="vi-VN" dirty="0" smtClean="0"/>
              <a:t>Biến đếm cộng/trừ theo 2 chiều hoặc 1 chiều cộng, 1 chiều trừ</a:t>
            </a:r>
          </a:p>
          <a:p>
            <a:pPr lvl="1"/>
            <a:r>
              <a:rPr lang="vi-VN" dirty="0" smtClean="0"/>
              <a:t>Lưu biến đếm thay vì lưu tọa độ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3.1.3. Quân Tượng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131968" cy="4572000"/>
          </a:xfr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3.1.3. Quân Tượng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3.1.4. Quân Hậu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Duyệt qua cả 2 kiểu đi của Xe và Tượng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3.1.5. Quân Mã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105400" y="1447800"/>
            <a:ext cx="2362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Vị trí đang đứng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105400" y="2514600"/>
            <a:ext cx="23622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Xác định tất cả các nước đi hình chữ 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105400" y="3733800"/>
            <a:ext cx="23622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Có nằm trong bản đồ không?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105400" y="4953000"/>
            <a:ext cx="236220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Vị trí trống hoặc có quân địch?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1447800" y="1371600"/>
            <a:ext cx="2667000" cy="1219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This.step.push()</a:t>
            </a:r>
            <a:endParaRPr lang="en-US" dirty="0"/>
          </a:p>
        </p:txBody>
      </p:sp>
      <p:cxnSp>
        <p:nvCxnSpPr>
          <p:cNvPr id="11" name="Elbow Connector 10"/>
          <p:cNvCxnSpPr>
            <a:stCxn id="4" idx="2"/>
            <a:endCxn id="6" idx="0"/>
          </p:cNvCxnSpPr>
          <p:nvPr/>
        </p:nvCxnSpPr>
        <p:spPr>
          <a:xfrm rot="5400000">
            <a:off x="6057900" y="2286000"/>
            <a:ext cx="4572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2"/>
            <a:endCxn id="7" idx="0"/>
          </p:cNvCxnSpPr>
          <p:nvPr/>
        </p:nvCxnSpPr>
        <p:spPr>
          <a:xfrm rot="5400000">
            <a:off x="6019800" y="3467100"/>
            <a:ext cx="5334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2"/>
            <a:endCxn id="8" idx="0"/>
          </p:cNvCxnSpPr>
          <p:nvPr/>
        </p:nvCxnSpPr>
        <p:spPr>
          <a:xfrm rot="5400000">
            <a:off x="6019800" y="4686300"/>
            <a:ext cx="5334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hape 16"/>
          <p:cNvCxnSpPr>
            <a:stCxn id="8" idx="1"/>
            <a:endCxn id="9" idx="4"/>
          </p:cNvCxnSpPr>
          <p:nvPr/>
        </p:nvCxnSpPr>
        <p:spPr>
          <a:xfrm rot="10800000">
            <a:off x="2781300" y="2590800"/>
            <a:ext cx="2324100" cy="28575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400800" y="449580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Có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505200" y="4953000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Đúng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3.1.5. Quân Mã</a:t>
            </a:r>
            <a:endParaRPr lang="en-US" dirty="0"/>
          </a:p>
        </p:txBody>
      </p:sp>
      <p:pic>
        <p:nvPicPr>
          <p:cNvPr id="5" name="Picture 2" descr="Bài 6: Nước đi của Mã ~ Học cờ vua tại TP.HCM Sài Gòn | Hướng dẫn 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667000" y="1447800"/>
            <a:ext cx="4724400" cy="47244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3.1.5. Quân Mã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3.1.6. Quân Vua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105400" y="1447800"/>
            <a:ext cx="23622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Vị trí đang đứng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800600" y="2514600"/>
            <a:ext cx="29718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Xác định tất cả các ô xung quanh phạm vi 1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105400" y="3733800"/>
            <a:ext cx="23622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Có nằm trong bản đồ không?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105400" y="4953000"/>
            <a:ext cx="236220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Vị trí trống hoặc có quân địch?</a:t>
            </a:r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1447800" y="1371600"/>
            <a:ext cx="2667000" cy="1219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This.step.push()</a:t>
            </a:r>
            <a:endParaRPr lang="en-US" dirty="0"/>
          </a:p>
        </p:txBody>
      </p:sp>
      <p:cxnSp>
        <p:nvCxnSpPr>
          <p:cNvPr id="11" name="Elbow Connector 10"/>
          <p:cNvCxnSpPr>
            <a:stCxn id="4" idx="2"/>
            <a:endCxn id="6" idx="0"/>
          </p:cNvCxnSpPr>
          <p:nvPr/>
        </p:nvCxnSpPr>
        <p:spPr>
          <a:xfrm rot="5400000">
            <a:off x="6057900" y="2286000"/>
            <a:ext cx="4572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2"/>
            <a:endCxn id="7" idx="0"/>
          </p:cNvCxnSpPr>
          <p:nvPr/>
        </p:nvCxnSpPr>
        <p:spPr>
          <a:xfrm rot="5400000">
            <a:off x="6019800" y="3467100"/>
            <a:ext cx="5334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Elbow Connector 14"/>
          <p:cNvCxnSpPr>
            <a:stCxn id="7" idx="2"/>
            <a:endCxn id="8" idx="0"/>
          </p:cNvCxnSpPr>
          <p:nvPr/>
        </p:nvCxnSpPr>
        <p:spPr>
          <a:xfrm rot="5400000">
            <a:off x="6019800" y="4686300"/>
            <a:ext cx="5334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hape 16"/>
          <p:cNvCxnSpPr>
            <a:stCxn id="8" idx="1"/>
            <a:endCxn id="9" idx="4"/>
          </p:cNvCxnSpPr>
          <p:nvPr/>
        </p:nvCxnSpPr>
        <p:spPr>
          <a:xfrm rot="10800000">
            <a:off x="2781300" y="2590800"/>
            <a:ext cx="2324100" cy="28575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400800" y="449580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Có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505200" y="4953000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Đúng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3.1.6. Quân Vua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131968" cy="457200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vi-VN" dirty="0" smtClean="0"/>
              <a:t>2. Các bước khởi tạo trạng thái ban đầu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66800" y="2057400"/>
            <a:ext cx="7877533" cy="30480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3.2. Tương tác khi click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vi-VN" dirty="0" smtClean="0"/>
              <a:t>Cần thêm biến lưu quân cờ ở lần click trước: currentChess</a:t>
            </a:r>
          </a:p>
          <a:p>
            <a:r>
              <a:rPr lang="vi-VN" dirty="0" smtClean="0"/>
              <a:t>Cần thêm biến lưu ô cờ ở lần click trước: currentX, currentY</a:t>
            </a:r>
          </a:p>
          <a:p>
            <a:r>
              <a:rPr lang="vi-VN" dirty="0" smtClean="0"/>
              <a:t>Cần có mảng lưu vị trí đang bấm + các vị trí có thể đi được: listGreySquare</a:t>
            </a:r>
          </a:p>
          <a:p>
            <a:r>
              <a:rPr lang="vi-VN" dirty="0" smtClean="0"/>
              <a:t>Khi được khởi tạo: currentChess, currentX, currentY = undefined, listGreySquare = []</a:t>
            </a: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3.2. Tương tác khi click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1295400" y="1295400"/>
            <a:ext cx="16764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Bấm vào 1 ô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371600" y="2209800"/>
            <a:ext cx="16764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Ô cùng loại hay khác?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143000" y="3200400"/>
            <a:ext cx="22098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currentChess = undefined?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066800" y="4419600"/>
            <a:ext cx="2514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Ô đang bấm có thực hiện được nước đi?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572000" y="4419600"/>
            <a:ext cx="1752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Ô đang bấm có quân cờ?</a:t>
            </a:r>
            <a:endParaRPr lang="en-US" dirty="0"/>
          </a:p>
        </p:txBody>
      </p:sp>
      <p:sp>
        <p:nvSpPr>
          <p:cNvPr id="10" name="Oval 9"/>
          <p:cNvSpPr/>
          <p:nvPr/>
        </p:nvSpPr>
        <p:spPr>
          <a:xfrm>
            <a:off x="6705600" y="5334000"/>
            <a:ext cx="2286000" cy="1295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currentChess  = quân cờ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990600" y="5562600"/>
            <a:ext cx="2743200" cy="1066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Thực hiện nước đi, currentChess = undefined</a:t>
            </a:r>
            <a:endParaRPr lang="en-US" dirty="0"/>
          </a:p>
        </p:txBody>
      </p:sp>
      <p:sp>
        <p:nvSpPr>
          <p:cNvPr id="13" name="Oval 12"/>
          <p:cNvSpPr/>
          <p:nvPr/>
        </p:nvSpPr>
        <p:spPr>
          <a:xfrm>
            <a:off x="4419600" y="2590800"/>
            <a:ext cx="2286000" cy="1143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currentChess = undefined</a:t>
            </a:r>
            <a:endParaRPr lang="en-US" dirty="0"/>
          </a:p>
        </p:txBody>
      </p:sp>
      <p:cxnSp>
        <p:nvCxnSpPr>
          <p:cNvPr id="15" name="Elbow Connector 14"/>
          <p:cNvCxnSpPr>
            <a:stCxn id="5" idx="2"/>
            <a:endCxn id="6" idx="0"/>
          </p:cNvCxnSpPr>
          <p:nvPr/>
        </p:nvCxnSpPr>
        <p:spPr>
          <a:xfrm rot="16200000" flipH="1">
            <a:off x="2019300" y="2019300"/>
            <a:ext cx="304800" cy="762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6" idx="2"/>
            <a:endCxn id="7" idx="0"/>
          </p:cNvCxnSpPr>
          <p:nvPr/>
        </p:nvCxnSpPr>
        <p:spPr>
          <a:xfrm rot="16200000" flipH="1">
            <a:off x="2038350" y="2990850"/>
            <a:ext cx="381000" cy="381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7" idx="2"/>
            <a:endCxn id="8" idx="0"/>
          </p:cNvCxnSpPr>
          <p:nvPr/>
        </p:nvCxnSpPr>
        <p:spPr>
          <a:xfrm rot="16200000" flipH="1">
            <a:off x="2057400" y="4152900"/>
            <a:ext cx="457200" cy="762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8" idx="2"/>
            <a:endCxn id="11" idx="0"/>
          </p:cNvCxnSpPr>
          <p:nvPr/>
        </p:nvCxnSpPr>
        <p:spPr>
          <a:xfrm rot="16200000" flipH="1">
            <a:off x="2152650" y="5353050"/>
            <a:ext cx="381000" cy="381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Elbow Connector 26"/>
          <p:cNvCxnSpPr>
            <a:stCxn id="11" idx="2"/>
            <a:endCxn id="5" idx="1"/>
          </p:cNvCxnSpPr>
          <p:nvPr/>
        </p:nvCxnSpPr>
        <p:spPr>
          <a:xfrm rot="10800000" flipH="1">
            <a:off x="990600" y="1600200"/>
            <a:ext cx="304800" cy="4495800"/>
          </a:xfrm>
          <a:prstGeom prst="bentConnector3">
            <a:avLst>
              <a:gd name="adj1" fmla="val -125769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hape 35"/>
          <p:cNvCxnSpPr>
            <a:stCxn id="10" idx="0"/>
            <a:endCxn id="5" idx="3"/>
          </p:cNvCxnSpPr>
          <p:nvPr/>
        </p:nvCxnSpPr>
        <p:spPr>
          <a:xfrm rot="16200000" flipV="1">
            <a:off x="3543300" y="1028700"/>
            <a:ext cx="3733800" cy="48768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Elbow Connector 43"/>
          <p:cNvCxnSpPr>
            <a:stCxn id="6" idx="3"/>
            <a:endCxn id="5" idx="3"/>
          </p:cNvCxnSpPr>
          <p:nvPr/>
        </p:nvCxnSpPr>
        <p:spPr>
          <a:xfrm flipH="1" flipV="1">
            <a:off x="2971800" y="1600200"/>
            <a:ext cx="76200" cy="914400"/>
          </a:xfrm>
          <a:prstGeom prst="bentConnector3">
            <a:avLst>
              <a:gd name="adj1" fmla="val -30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2438400" y="2819400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Khác loại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3276600" y="1905000"/>
            <a:ext cx="11320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Cùng loại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2362200" y="3962400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Sai</a:t>
            </a:r>
            <a:endParaRPr lang="en-US" dirty="0"/>
          </a:p>
        </p:txBody>
      </p:sp>
      <p:sp>
        <p:nvSpPr>
          <p:cNvPr id="139" name="TextBox 138"/>
          <p:cNvSpPr txBox="1"/>
          <p:nvPr/>
        </p:nvSpPr>
        <p:spPr>
          <a:xfrm>
            <a:off x="3657600" y="4953000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Sai</a:t>
            </a:r>
            <a:endParaRPr lang="en-US" dirty="0"/>
          </a:p>
        </p:txBody>
      </p:sp>
      <p:sp>
        <p:nvSpPr>
          <p:cNvPr id="143" name="TextBox 142"/>
          <p:cNvSpPr txBox="1"/>
          <p:nvPr/>
        </p:nvSpPr>
        <p:spPr>
          <a:xfrm>
            <a:off x="2438400" y="5181600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Đúng</a:t>
            </a:r>
            <a:endParaRPr lang="en-US" dirty="0"/>
          </a:p>
        </p:txBody>
      </p:sp>
      <p:cxnSp>
        <p:nvCxnSpPr>
          <p:cNvPr id="166" name="Elbow Connector 165"/>
          <p:cNvCxnSpPr>
            <a:stCxn id="8" idx="3"/>
            <a:endCxn id="9" idx="1"/>
          </p:cNvCxnSpPr>
          <p:nvPr/>
        </p:nvCxnSpPr>
        <p:spPr>
          <a:xfrm>
            <a:off x="3581400" y="4800600"/>
            <a:ext cx="9906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2" name="Elbow Connector 171"/>
          <p:cNvCxnSpPr>
            <a:stCxn id="7" idx="3"/>
            <a:endCxn id="9" idx="1"/>
          </p:cNvCxnSpPr>
          <p:nvPr/>
        </p:nvCxnSpPr>
        <p:spPr>
          <a:xfrm>
            <a:off x="3352800" y="3581400"/>
            <a:ext cx="1219200" cy="12192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0" name="Elbow Connector 179"/>
          <p:cNvCxnSpPr>
            <a:stCxn id="9" idx="0"/>
            <a:endCxn id="13" idx="4"/>
          </p:cNvCxnSpPr>
          <p:nvPr/>
        </p:nvCxnSpPr>
        <p:spPr>
          <a:xfrm rot="5400000" flipH="1" flipV="1">
            <a:off x="5162550" y="4019550"/>
            <a:ext cx="685800" cy="1143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2" name="Elbow Connector 181"/>
          <p:cNvCxnSpPr>
            <a:stCxn id="9" idx="3"/>
            <a:endCxn id="10" idx="2"/>
          </p:cNvCxnSpPr>
          <p:nvPr/>
        </p:nvCxnSpPr>
        <p:spPr>
          <a:xfrm>
            <a:off x="6324600" y="4800600"/>
            <a:ext cx="381000" cy="11811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4" name="Shape 183"/>
          <p:cNvCxnSpPr>
            <a:stCxn id="13" idx="0"/>
            <a:endCxn id="5" idx="3"/>
          </p:cNvCxnSpPr>
          <p:nvPr/>
        </p:nvCxnSpPr>
        <p:spPr>
          <a:xfrm rot="16200000" flipV="1">
            <a:off x="3771900" y="800100"/>
            <a:ext cx="990600" cy="25908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7" name="TextBox 186"/>
          <p:cNvSpPr txBox="1"/>
          <p:nvPr/>
        </p:nvSpPr>
        <p:spPr>
          <a:xfrm>
            <a:off x="3962400" y="3962400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Đúng</a:t>
            </a:r>
            <a:endParaRPr lang="en-US" dirty="0"/>
          </a:p>
        </p:txBody>
      </p:sp>
      <p:sp>
        <p:nvSpPr>
          <p:cNvPr id="188" name="TextBox 187"/>
          <p:cNvSpPr txBox="1"/>
          <p:nvPr/>
        </p:nvSpPr>
        <p:spPr>
          <a:xfrm>
            <a:off x="5638800" y="3886200"/>
            <a:ext cx="4876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Sai</a:t>
            </a:r>
            <a:endParaRPr lang="en-US" dirty="0"/>
          </a:p>
        </p:txBody>
      </p:sp>
      <p:sp>
        <p:nvSpPr>
          <p:cNvPr id="189" name="TextBox 188"/>
          <p:cNvSpPr txBox="1"/>
          <p:nvPr/>
        </p:nvSpPr>
        <p:spPr>
          <a:xfrm>
            <a:off x="6553200" y="5029200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Đúng</a:t>
            </a:r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3.3. Hệ quả sau khi click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Thực hiện nước đi + vẽ lại map sau khi kết thúc nước đi</a:t>
            </a:r>
          </a:p>
          <a:p>
            <a:r>
              <a:rPr lang="vi-VN" dirty="0" smtClean="0"/>
              <a:t>Gọi lại hàm stepCanGo của các quân cờ sau khi hoàn thành nước đi trước =&gt; thống kê các khả năng đi mới của nước đi kế tiếp </a:t>
            </a:r>
          </a:p>
          <a:p>
            <a:r>
              <a:rPr lang="vi-VN" dirty="0" smtClean="0"/>
              <a:t>Tiến hành render theo thứ tự: board =&gt; chesses</a:t>
            </a:r>
            <a:endParaRPr lang="en-US" dirty="0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Tổng kết sơ bộ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Đã thực hiện được các nước đi cơ bản của tất cả các quân cờ</a:t>
            </a:r>
          </a:p>
          <a:p>
            <a:r>
              <a:rPr lang="vi-VN" dirty="0" smtClean="0"/>
              <a:t>Đã render được bàn cờ thành hình ảnh</a:t>
            </a:r>
            <a:endParaRPr lang="en-US" dirty="0"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743200"/>
            <a:ext cx="7498080" cy="1143000"/>
          </a:xfrm>
        </p:spPr>
        <p:txBody>
          <a:bodyPr>
            <a:normAutofit/>
          </a:bodyPr>
          <a:lstStyle/>
          <a:p>
            <a:r>
              <a:rPr lang="vi-VN" sz="3200" dirty="0" smtClean="0"/>
              <a:t>4. Xây dựng khả năng di chuyển (nâng cao) và tính lần lượt của người chơi</a:t>
            </a:r>
            <a:endParaRPr lang="en-US" sz="3200" dirty="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vi-VN" dirty="0" smtClean="0"/>
              <a:t>4.1. Tính lần lượt của người chơi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Xét biến player, mặc định player = 1 khi khởi tạo (quân Trắng)</a:t>
            </a:r>
          </a:p>
          <a:p>
            <a:r>
              <a:rPr lang="vi-VN" dirty="0" smtClean="0"/>
              <a:t>player = -player khi hoàn thành nước đi</a:t>
            </a:r>
            <a:endParaRPr lang="en-US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vi-VN" dirty="0" smtClean="0"/>
              <a:t>4.2. Xây dựng khả năng di chuyển (nâng cao)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35608" y="1600200"/>
            <a:ext cx="7498080" cy="4648200"/>
          </a:xfrm>
        </p:spPr>
        <p:txBody>
          <a:bodyPr/>
          <a:lstStyle/>
          <a:p>
            <a:r>
              <a:rPr lang="vi-VN" dirty="0" smtClean="0"/>
              <a:t>Luật Bắt tốt qua đường</a:t>
            </a:r>
          </a:p>
          <a:p>
            <a:r>
              <a:rPr lang="vi-VN" dirty="0" smtClean="0"/>
              <a:t>Luật Phong tốt</a:t>
            </a:r>
          </a:p>
          <a:p>
            <a:r>
              <a:rPr lang="vi-VN" dirty="0" smtClean="0"/>
              <a:t>Luật Nhập thành</a:t>
            </a:r>
            <a:endParaRPr lang="en-US" dirty="0"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dirty="0" smtClean="0"/>
              <a:t>4.2.1. Luật Bắt tốt qua đường</a:t>
            </a:r>
            <a:endParaRPr lang="en-US" dirty="0"/>
          </a:p>
        </p:txBody>
      </p:sp>
      <p:sp>
        <p:nvSpPr>
          <p:cNvPr id="39938" name="AutoShape 2" descr="Hướng dẫn cách bắt tốt qua đường khi chơi cờ vu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940" name="AutoShape 4" descr="Hướng dẫn cách bắt tốt qua đường khi chơi cờ vu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942" name="AutoShape 6" descr="Hướng dẫn cách bắt tốt qua đường khi chơi cờ vu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39944" name="Picture 8" descr="Luật cờ Vua FIDE 2018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362200" y="1447800"/>
            <a:ext cx="4876800" cy="4876801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4.2.1. Luật Bắt tốt qua đường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657600" y="1447800"/>
            <a:ext cx="22098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Trước khi thực hiện nước đi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657600" y="2438400"/>
            <a:ext cx="22098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Thực hiện Bắt tốt qua đường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3352800" y="3429000"/>
            <a:ext cx="2819400" cy="609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Reset lại các cờ báo hiệu Bắt tốt qua đường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3352800" y="4495800"/>
            <a:ext cx="28194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Gắn cờ Bắt tốt qua đường cho đối phương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3048000" y="5638800"/>
            <a:ext cx="35052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Thực hiện nước đi tạo điều kiện cho đối phương Bắt tốt qua đường</a:t>
            </a:r>
            <a:endParaRPr lang="en-US" dirty="0"/>
          </a:p>
        </p:txBody>
      </p:sp>
      <p:cxnSp>
        <p:nvCxnSpPr>
          <p:cNvPr id="12" name="Straight Arrow Connector 11"/>
          <p:cNvCxnSpPr>
            <a:stCxn id="5" idx="2"/>
            <a:endCxn id="6" idx="0"/>
          </p:cNvCxnSpPr>
          <p:nvPr/>
        </p:nvCxnSpPr>
        <p:spPr>
          <a:xfrm>
            <a:off x="4762500" y="2057400"/>
            <a:ext cx="0" cy="3810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6" idx="2"/>
            <a:endCxn id="8" idx="0"/>
          </p:cNvCxnSpPr>
          <p:nvPr/>
        </p:nvCxnSpPr>
        <p:spPr>
          <a:xfrm rot="5400000">
            <a:off x="4572000" y="3238500"/>
            <a:ext cx="3810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8" idx="2"/>
            <a:endCxn id="9" idx="0"/>
          </p:cNvCxnSpPr>
          <p:nvPr/>
        </p:nvCxnSpPr>
        <p:spPr>
          <a:xfrm rot="5400000">
            <a:off x="4533900" y="4267200"/>
            <a:ext cx="4572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8" name="Elbow Connector 17"/>
          <p:cNvCxnSpPr>
            <a:stCxn id="9" idx="2"/>
            <a:endCxn id="10" idx="0"/>
          </p:cNvCxnSpPr>
          <p:nvPr/>
        </p:nvCxnSpPr>
        <p:spPr>
          <a:xfrm rot="16200000" flipH="1">
            <a:off x="4552950" y="5391150"/>
            <a:ext cx="457200" cy="381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4.2.1. Luật Bắt tốt qua đường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219200"/>
            <a:ext cx="7498080" cy="1143000"/>
          </a:xfrm>
        </p:spPr>
        <p:txBody>
          <a:bodyPr/>
          <a:lstStyle/>
          <a:p>
            <a:r>
              <a:rPr lang="vi-VN" dirty="0" smtClean="0"/>
              <a:t>Trường hợp A: Tạo điều kiện cho đối phương</a:t>
            </a:r>
            <a:endParaRPr lang="en-US" dirty="0"/>
          </a:p>
        </p:txBody>
      </p:sp>
      <p:pic>
        <p:nvPicPr>
          <p:cNvPr id="6" name="Picture 5" descr="Untitl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2316792"/>
            <a:ext cx="8077200" cy="45412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2.1. Tạo các Class cơ bản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Class Board: render</a:t>
            </a:r>
          </a:p>
          <a:p>
            <a:r>
              <a:rPr lang="vi-VN" dirty="0" smtClean="0"/>
              <a:t>Class Chess: constructor(step = [], type, x, y), render, stepCanGo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4.2.1. Luật Bắt tốt qua đường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219200"/>
            <a:ext cx="7498080" cy="1143000"/>
          </a:xfrm>
        </p:spPr>
        <p:txBody>
          <a:bodyPr/>
          <a:lstStyle/>
          <a:p>
            <a:r>
              <a:rPr lang="vi-VN" dirty="0" smtClean="0"/>
              <a:t>Trường hợp A: Tạo điều kiện cho đối phương</a:t>
            </a:r>
            <a:endParaRPr lang="en-US" dirty="0"/>
          </a:p>
        </p:txBody>
      </p:sp>
      <p:pic>
        <p:nvPicPr>
          <p:cNvPr id="5" name="Picture 4" descr="Untitl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0600" y="2273951"/>
            <a:ext cx="8153400" cy="45840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4.2.1. Luật Bắt tốt qua đường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219200"/>
            <a:ext cx="7498080" cy="1143000"/>
          </a:xfrm>
        </p:spPr>
        <p:txBody>
          <a:bodyPr/>
          <a:lstStyle/>
          <a:p>
            <a:r>
              <a:rPr lang="vi-VN" dirty="0" smtClean="0"/>
              <a:t>Trường hợp A: Tạo điều kiện cho đối phương</a:t>
            </a:r>
            <a:endParaRPr lang="en-US" dirty="0"/>
          </a:p>
        </p:txBody>
      </p:sp>
      <p:pic>
        <p:nvPicPr>
          <p:cNvPr id="4" name="Picture 3" descr="Untitl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2316792"/>
            <a:ext cx="7772400" cy="436984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4.2.1. Luật Bắt tốt qua đường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219200"/>
            <a:ext cx="7498080" cy="1143000"/>
          </a:xfrm>
        </p:spPr>
        <p:txBody>
          <a:bodyPr/>
          <a:lstStyle/>
          <a:p>
            <a:r>
              <a:rPr lang="vi-VN" dirty="0" smtClean="0"/>
              <a:t>Trường hợp A: Tạo điều kiện cho đối phương</a:t>
            </a:r>
            <a:endParaRPr lang="en-US" dirty="0"/>
          </a:p>
        </p:txBody>
      </p:sp>
      <p:pic>
        <p:nvPicPr>
          <p:cNvPr id="5" name="Picture 4" descr="Untitl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66800" y="2316792"/>
            <a:ext cx="8077200" cy="454120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4.2.1. Luật Bắt tốt qua đường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219200"/>
            <a:ext cx="7498080" cy="1143000"/>
          </a:xfrm>
        </p:spPr>
        <p:txBody>
          <a:bodyPr/>
          <a:lstStyle/>
          <a:p>
            <a:r>
              <a:rPr lang="vi-VN" dirty="0" smtClean="0"/>
              <a:t>Trường hợp B: Bản thân người đang chơi có thể Bắt tốt qua đường</a:t>
            </a:r>
            <a:endParaRPr lang="en-US" dirty="0"/>
          </a:p>
        </p:txBody>
      </p:sp>
      <p:pic>
        <p:nvPicPr>
          <p:cNvPr id="6" name="Picture 5" descr="Untitl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0600" y="2273951"/>
            <a:ext cx="8153400" cy="45840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4.2.1. Luật Bắt tốt qua đường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219200"/>
            <a:ext cx="7498080" cy="1143000"/>
          </a:xfrm>
        </p:spPr>
        <p:txBody>
          <a:bodyPr/>
          <a:lstStyle/>
          <a:p>
            <a:r>
              <a:rPr lang="vi-VN" dirty="0" smtClean="0"/>
              <a:t>Trường hợp B: Bản thân người đang chơi có thể Bắt tốt qua đường</a:t>
            </a:r>
            <a:endParaRPr lang="en-US" dirty="0"/>
          </a:p>
        </p:txBody>
      </p:sp>
      <p:pic>
        <p:nvPicPr>
          <p:cNvPr id="5" name="Picture 4" descr="Untitl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0600" y="2273951"/>
            <a:ext cx="8153400" cy="45840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4.2.1. Luật Bắt tốt qua đường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7800" y="1219200"/>
            <a:ext cx="7498080" cy="1143000"/>
          </a:xfrm>
        </p:spPr>
        <p:txBody>
          <a:bodyPr/>
          <a:lstStyle/>
          <a:p>
            <a:r>
              <a:rPr lang="vi-VN" dirty="0" smtClean="0"/>
              <a:t>Trường hợp B: Bản thân người đang chơi có thể Bắt tốt qua đường</a:t>
            </a:r>
            <a:endParaRPr lang="en-US" dirty="0"/>
          </a:p>
        </p:txBody>
      </p:sp>
      <p:pic>
        <p:nvPicPr>
          <p:cNvPr id="6" name="Picture 5" descr="Untitl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12032" y="2286000"/>
            <a:ext cx="8131968" cy="457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4.2.2. Luật Phong tốt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Hàm Phong tốt khởi chạy sau khi thực hiện nước đi</a:t>
            </a:r>
          </a:p>
          <a:p>
            <a:r>
              <a:rPr lang="vi-VN" dirty="0" smtClean="0"/>
              <a:t>Thuật toán: sau khi thực hiện nước đi =&gt; quét qua mảng map xem có Tốt nào đứng ở cuối hàng không =&gt; tiến hành Phong tốt</a:t>
            </a:r>
            <a:endParaRPr lang="en-US" dirty="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4.2.2. Luật Phong tốt</a:t>
            </a:r>
            <a:endParaRPr lang="en-US" dirty="0"/>
          </a:p>
        </p:txBody>
      </p:sp>
      <p:pic>
        <p:nvPicPr>
          <p:cNvPr id="5" name="Picture 4" descr="Untitl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90600" y="1676400"/>
            <a:ext cx="8153400" cy="4584049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4.2.3. Luật Nhập thành</a:t>
            </a:r>
            <a:endParaRPr lang="en-US" dirty="0"/>
          </a:p>
        </p:txBody>
      </p:sp>
      <p:sp>
        <p:nvSpPr>
          <p:cNvPr id="53250" name="AutoShape 2" descr="Hướng dẫn cách nhập thành trong cờ vua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5" name="Picture 4" descr="Untitled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0" y="1362170"/>
            <a:ext cx="6781800" cy="5495830"/>
          </a:xfrm>
          <a:prstGeom prst="rect">
            <a:avLst/>
          </a:prstGeom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4.2.3. Luật Nhập thành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Hàm Nhập thành khởi chạy sau khi thực hiện nước đi, phải sau khi thực hiện stepCanGo của tất cả các quân cờ khác 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659631" y="0"/>
            <a:ext cx="12197952" cy="68580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0"/>
            <a:ext cx="7498080" cy="1143000"/>
          </a:xfrm>
        </p:spPr>
        <p:txBody>
          <a:bodyPr/>
          <a:lstStyle/>
          <a:p>
            <a:r>
              <a:rPr lang="vi-VN" dirty="0" smtClean="0"/>
              <a:t>4.2.3. Luật Nhập thành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657600" y="1143000"/>
            <a:ext cx="19812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Sau khi thực hiện tất cả stepCanGo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819400" y="2133600"/>
            <a:ext cx="3657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Vua và Xe tương ứng chưa từng di chuyển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2819400" y="3352800"/>
            <a:ext cx="3657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Vua và các ô trung gian đang không bị chiếu/kiểm soát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819400" y="4572000"/>
            <a:ext cx="36576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Giữa Vua và Xe tương ứng không có vật cản</a:t>
            </a:r>
            <a:endParaRPr lang="en-US" dirty="0"/>
          </a:p>
        </p:txBody>
      </p:sp>
      <p:sp>
        <p:nvSpPr>
          <p:cNvPr id="8" name="Oval 7"/>
          <p:cNvSpPr/>
          <p:nvPr/>
        </p:nvSpPr>
        <p:spPr>
          <a:xfrm>
            <a:off x="3200400" y="5715000"/>
            <a:ext cx="2971800" cy="914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Bật cờ isCastling tương ứng</a:t>
            </a:r>
            <a:endParaRPr lang="en-US" dirty="0"/>
          </a:p>
        </p:txBody>
      </p:sp>
      <p:cxnSp>
        <p:nvCxnSpPr>
          <p:cNvPr id="10" name="Elbow Connector 9"/>
          <p:cNvCxnSpPr>
            <a:stCxn id="4" idx="2"/>
            <a:endCxn id="5" idx="0"/>
          </p:cNvCxnSpPr>
          <p:nvPr/>
        </p:nvCxnSpPr>
        <p:spPr>
          <a:xfrm rot="5400000">
            <a:off x="4533900" y="2019300"/>
            <a:ext cx="2286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Elbow Connector 11"/>
          <p:cNvCxnSpPr>
            <a:stCxn id="5" idx="2"/>
            <a:endCxn id="6" idx="0"/>
          </p:cNvCxnSpPr>
          <p:nvPr/>
        </p:nvCxnSpPr>
        <p:spPr>
          <a:xfrm rot="5400000">
            <a:off x="4419600" y="3124200"/>
            <a:ext cx="4572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Elbow Connector 13"/>
          <p:cNvCxnSpPr>
            <a:stCxn id="6" idx="2"/>
            <a:endCxn id="7" idx="0"/>
          </p:cNvCxnSpPr>
          <p:nvPr/>
        </p:nvCxnSpPr>
        <p:spPr>
          <a:xfrm rot="5400000">
            <a:off x="4419600" y="4343400"/>
            <a:ext cx="457200" cy="127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6" name="Elbow Connector 15"/>
          <p:cNvCxnSpPr>
            <a:stCxn id="7" idx="2"/>
            <a:endCxn id="8" idx="0"/>
          </p:cNvCxnSpPr>
          <p:nvPr/>
        </p:nvCxnSpPr>
        <p:spPr>
          <a:xfrm rot="16200000" flipH="1">
            <a:off x="4476750" y="5505450"/>
            <a:ext cx="381000" cy="381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800600" y="2971800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Đúng</a:t>
            </a:r>
            <a:endParaRPr 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4800600" y="4191000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Đúng</a:t>
            </a:r>
            <a:endParaRPr 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4800600" y="5334000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Đúng</a:t>
            </a:r>
            <a:endParaRPr 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4.2.3. Luật Nhập thành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131968" cy="4572000"/>
          </a:xfrm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4.2.3. Luật Nhập thành</a:t>
            </a:r>
            <a:endParaRPr lang="en-US" dirty="0"/>
          </a:p>
        </p:txBody>
      </p:sp>
      <p:pic>
        <p:nvPicPr>
          <p:cNvPr id="6" name="Content Placeholder 5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4.2.3. Luật Nhập thành</a:t>
            </a:r>
            <a:endParaRPr lang="en-US" dirty="0"/>
          </a:p>
        </p:txBody>
      </p:sp>
      <p:pic>
        <p:nvPicPr>
          <p:cNvPr id="5" name="Content Placeholder 4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4.2.3. Luật Nhập thành</a:t>
            </a:r>
            <a:endParaRPr lang="en-US" dirty="0"/>
          </a:p>
        </p:txBody>
      </p:sp>
      <p:pic>
        <p:nvPicPr>
          <p:cNvPr id="6" name="Content Placeholder 5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Tổng kết sơ bộ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Đã thực hiện được nước đi cơ bản + nâng cao của tất cả các quân cờ</a:t>
            </a:r>
          </a:p>
          <a:p>
            <a:r>
              <a:rPr lang="vi-VN" dirty="0" smtClean="0"/>
              <a:t>Đã có thể xét xem đến lượt chơi của người nào</a:t>
            </a:r>
          </a:p>
          <a:p>
            <a:r>
              <a:rPr lang="vi-VN" dirty="0" smtClean="0"/>
              <a:t>Đã render được bàn cờ ra thành hình ảnh</a:t>
            </a:r>
            <a:endParaRPr lang="en-US" dirty="0"/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3600" dirty="0" smtClean="0"/>
              <a:t>5. Loại bỏ các nước đi không hợp lệ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Sau khi đã thống kê các khả năng di chuyển cơ bản + nâng cao của quân cờ, cần loại bỏ các nước đi kế tiếp làm quân Vua bị chiếu</a:t>
            </a:r>
          </a:p>
          <a:p>
            <a:pPr>
              <a:buNone/>
            </a:pPr>
            <a:r>
              <a:rPr lang="vi-VN" dirty="0" smtClean="0"/>
              <a:t>=&gt; Thực hiện sau khi duyệt qua stepCanGo của chess + check nước đi đặc biệt</a:t>
            </a:r>
          </a:p>
          <a:p>
            <a:pPr>
              <a:buNone/>
            </a:pPr>
            <a:r>
              <a:rPr lang="vi-VN" dirty="0" smtClean="0"/>
              <a:t>=&gt; Tạo mảng wrong_move lưu bước đi không hợp lệ</a:t>
            </a:r>
            <a:endParaRPr lang="en-US" dirty="0"/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3600" dirty="0" smtClean="0"/>
              <a:t>5. Loại bỏ các nước đi không hợp lệ</a:t>
            </a:r>
            <a:endParaRPr lang="en-US" sz="3600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3600" dirty="0" smtClean="0"/>
              <a:t>5. Loại bỏ các nước đi không hợp lệ</a:t>
            </a:r>
            <a:endParaRPr lang="en-US" sz="3600" dirty="0"/>
          </a:p>
        </p:txBody>
      </p:sp>
      <p:pic>
        <p:nvPicPr>
          <p:cNvPr id="7" name="Content Placeholder 6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3600" dirty="0" smtClean="0"/>
              <a:t>5. Loại bỏ các nước đi không hợp lệ</a:t>
            </a:r>
            <a:endParaRPr lang="en-US" sz="3600" dirty="0"/>
          </a:p>
        </p:txBody>
      </p:sp>
      <p:sp>
        <p:nvSpPr>
          <p:cNvPr id="4" name="Rectangle 3"/>
          <p:cNvSpPr/>
          <p:nvPr/>
        </p:nvSpPr>
        <p:spPr>
          <a:xfrm>
            <a:off x="1219200" y="3124200"/>
            <a:ext cx="19812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Mảng map và chesses ban đầu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57400" y="1524000"/>
            <a:ext cx="1981200" cy="762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Tạo mảng copy_map và copy_chess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334000" y="1371600"/>
            <a:ext cx="2971800" cy="9906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Duyệt mảng copy_chess =&gt; lấy ra từng nước đi của từng quân cờ tiếp theo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334000" y="2895600"/>
            <a:ext cx="29718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Thay đổi map, gọi lại stepCanGo của cả bàn cờ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334000" y="4343400"/>
            <a:ext cx="29718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Loại bỏ quân cờ thừa (nếu có) khỏi chesses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5334000" y="5715000"/>
            <a:ext cx="2971800" cy="838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Ô quân Vua đang đứng có nằm ở vùng đi được của đối phương không?</a:t>
            </a:r>
            <a:endParaRPr lang="en-US" dirty="0"/>
          </a:p>
        </p:txBody>
      </p:sp>
      <p:sp>
        <p:nvSpPr>
          <p:cNvPr id="11" name="Oval 10"/>
          <p:cNvSpPr/>
          <p:nvPr/>
        </p:nvSpPr>
        <p:spPr>
          <a:xfrm>
            <a:off x="1143000" y="5562600"/>
            <a:ext cx="2209800" cy="10668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 dirty="0" smtClean="0"/>
              <a:t>wrong_move.push()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5" idx="3"/>
            <a:endCxn id="6" idx="1"/>
          </p:cNvCxnSpPr>
          <p:nvPr/>
        </p:nvCxnSpPr>
        <p:spPr>
          <a:xfrm flipV="1">
            <a:off x="4038600" y="1866900"/>
            <a:ext cx="1295400" cy="381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6" idx="2"/>
            <a:endCxn id="7" idx="0"/>
          </p:cNvCxnSpPr>
          <p:nvPr/>
        </p:nvCxnSpPr>
        <p:spPr>
          <a:xfrm>
            <a:off x="6819900" y="2362200"/>
            <a:ext cx="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7" idx="2"/>
            <a:endCxn id="8" idx="0"/>
          </p:cNvCxnSpPr>
          <p:nvPr/>
        </p:nvCxnSpPr>
        <p:spPr>
          <a:xfrm>
            <a:off x="6819900" y="3810000"/>
            <a:ext cx="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8" idx="2"/>
            <a:endCxn id="9" idx="0"/>
          </p:cNvCxnSpPr>
          <p:nvPr/>
        </p:nvCxnSpPr>
        <p:spPr>
          <a:xfrm>
            <a:off x="6819900" y="5181600"/>
            <a:ext cx="0" cy="5334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Elbow Connector 27"/>
          <p:cNvCxnSpPr>
            <a:stCxn id="9" idx="1"/>
            <a:endCxn id="11" idx="6"/>
          </p:cNvCxnSpPr>
          <p:nvPr/>
        </p:nvCxnSpPr>
        <p:spPr>
          <a:xfrm rot="10800000">
            <a:off x="3352800" y="6096000"/>
            <a:ext cx="1981200" cy="381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1" idx="0"/>
            <a:endCxn id="4" idx="2"/>
          </p:cNvCxnSpPr>
          <p:nvPr/>
        </p:nvCxnSpPr>
        <p:spPr>
          <a:xfrm rot="16200000" flipV="1">
            <a:off x="1390650" y="4705350"/>
            <a:ext cx="1676400" cy="381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Elbow Connector 35"/>
          <p:cNvCxnSpPr/>
          <p:nvPr/>
        </p:nvCxnSpPr>
        <p:spPr>
          <a:xfrm rot="10800000">
            <a:off x="3200400" y="3886200"/>
            <a:ext cx="2133600" cy="18288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8" name="Shape 37"/>
          <p:cNvCxnSpPr>
            <a:stCxn id="4" idx="1"/>
          </p:cNvCxnSpPr>
          <p:nvPr/>
        </p:nvCxnSpPr>
        <p:spPr>
          <a:xfrm rot="10800000" flipH="1">
            <a:off x="1219200" y="1524000"/>
            <a:ext cx="838200" cy="1981200"/>
          </a:xfrm>
          <a:prstGeom prst="bentConnector4">
            <a:avLst>
              <a:gd name="adj1" fmla="val -84336"/>
              <a:gd name="adj2" fmla="val 97248"/>
            </a:avLst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Shape 41"/>
          <p:cNvCxnSpPr>
            <a:stCxn id="5" idx="1"/>
          </p:cNvCxnSpPr>
          <p:nvPr/>
        </p:nvCxnSpPr>
        <p:spPr>
          <a:xfrm rot="10800000" flipV="1">
            <a:off x="1219200" y="1905000"/>
            <a:ext cx="838200" cy="11430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304800" y="1219200"/>
            <a:ext cx="16285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Tạo hàm copy</a:t>
            </a:r>
            <a:endParaRPr lang="en-US" dirty="0"/>
          </a:p>
        </p:txBody>
      </p:sp>
      <p:sp>
        <p:nvSpPr>
          <p:cNvPr id="44" name="TextBox 43"/>
          <p:cNvSpPr txBox="1"/>
          <p:nvPr/>
        </p:nvSpPr>
        <p:spPr>
          <a:xfrm>
            <a:off x="1143000" y="2514600"/>
            <a:ext cx="17752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Tạo hàm return</a:t>
            </a:r>
            <a:endParaRPr lang="en-US" dirty="0"/>
          </a:p>
        </p:txBody>
      </p:sp>
      <p:sp>
        <p:nvSpPr>
          <p:cNvPr id="45" name="TextBox 44"/>
          <p:cNvSpPr txBox="1"/>
          <p:nvPr/>
        </p:nvSpPr>
        <p:spPr>
          <a:xfrm>
            <a:off x="3733800" y="6172200"/>
            <a:ext cx="447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Có</a:t>
            </a:r>
            <a:endParaRPr lang="en-US" dirty="0"/>
          </a:p>
        </p:txBody>
      </p:sp>
      <p:sp>
        <p:nvSpPr>
          <p:cNvPr id="46" name="TextBox 45"/>
          <p:cNvSpPr txBox="1"/>
          <p:nvPr/>
        </p:nvSpPr>
        <p:spPr>
          <a:xfrm>
            <a:off x="3352800" y="4114800"/>
            <a:ext cx="98180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Không</a:t>
            </a:r>
          </a:p>
          <a:p>
            <a:endParaRPr lang="vi-VN" dirty="0" smtClean="0"/>
          </a:p>
          <a:p>
            <a:r>
              <a:rPr lang="vi-VN" dirty="0" smtClean="0"/>
              <a:t>r</a:t>
            </a:r>
            <a:r>
              <a:rPr lang="vi-VN" dirty="0" smtClean="0"/>
              <a:t>eturn()</a:t>
            </a:r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1219200" y="4953000"/>
            <a:ext cx="981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vi-VN" dirty="0" smtClean="0"/>
              <a:t>r</a:t>
            </a:r>
            <a:r>
              <a:rPr lang="vi-VN" dirty="0" smtClean="0"/>
              <a:t>eturn()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659631" y="0"/>
            <a:ext cx="12197952" cy="6858000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vi-VN" sz="3600" dirty="0" smtClean="0"/>
              <a:t>5. Loại bỏ các nước đi không hợp lệ</a:t>
            </a:r>
            <a:endParaRPr lang="en-US" sz="3600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Sau khi có mảng wrong_move =&gt; duyệt qua mảng wrong_move và mảng chesses để loại bỏ toàn bộ các move không hợp lệ của chess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667000"/>
            <a:ext cx="7498080" cy="1143000"/>
          </a:xfrm>
        </p:spPr>
        <p:txBody>
          <a:bodyPr/>
          <a:lstStyle/>
          <a:p>
            <a:r>
              <a:rPr lang="vi-VN" dirty="0" smtClean="0"/>
              <a:t>6. Chiếu và Chiếu hết</a:t>
            </a:r>
            <a:endParaRPr lang="en-US" dirty="0"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6.1. Chiếu hết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Có nhiều cách xét duyệt Chiếu hết</a:t>
            </a:r>
          </a:p>
          <a:p>
            <a:pPr>
              <a:buNone/>
            </a:pPr>
            <a:r>
              <a:rPr lang="vi-VN" dirty="0" smtClean="0"/>
              <a:t>=&gt; Trong bài: duyệt ngay khi đang xây dựng mảng wrong_move bằng biến checkmate</a:t>
            </a:r>
            <a:endParaRPr lang="vi-VN" dirty="0" smtClean="0"/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6.1. Chiếu hết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6.1. Chiếu hết</a:t>
            </a:r>
            <a:endParaRPr lang="en-US" dirty="0"/>
          </a:p>
        </p:txBody>
      </p:sp>
      <p:pic>
        <p:nvPicPr>
          <p:cNvPr id="6" name="Content Placeholder 5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6.2. Chiếu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Thực hiện sau khi thống kê hết các khả năng di chuyển =&gt; xét xem quân Vua có đang nằm trong vùng di chuyển của đối phương hay không</a:t>
            </a:r>
            <a:endParaRPr lang="en-US" dirty="0"/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6.2. Chiếu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4" y="1524000"/>
            <a:ext cx="8092976" cy="4550077"/>
          </a:xfrm>
        </p:spPr>
      </p:pic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7. Tương tác khác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Resize màn hình</a:t>
            </a:r>
          </a:p>
          <a:p>
            <a:r>
              <a:rPr lang="vi-VN" dirty="0" smtClean="0"/>
              <a:t>Xây dựng Phần không gian tương tác ngoài game:</a:t>
            </a:r>
          </a:p>
          <a:p>
            <a:pPr lvl="1"/>
            <a:r>
              <a:rPr lang="vi-VN" dirty="0" smtClean="0"/>
              <a:t>Cờ báo hiệu người đánh</a:t>
            </a:r>
          </a:p>
          <a:p>
            <a:pPr lvl="1"/>
            <a:r>
              <a:rPr lang="vi-VN" dirty="0" smtClean="0"/>
              <a:t>Cờ báo hiệu đang bị chiếu</a:t>
            </a:r>
          </a:p>
          <a:p>
            <a:pPr lvl="1"/>
            <a:r>
              <a:rPr lang="vi-VN" dirty="0" smtClean="0"/>
              <a:t>Ô hiển thị người thắng</a:t>
            </a:r>
          </a:p>
          <a:p>
            <a:pPr lvl="1"/>
            <a:r>
              <a:rPr lang="vi-VN" dirty="0" smtClean="0"/>
              <a:t>Nút replay game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7.1. Resize màn hình</a:t>
            </a:r>
            <a:endParaRPr lang="en-US" dirty="0"/>
          </a:p>
        </p:txBody>
      </p:sp>
      <p:pic>
        <p:nvPicPr>
          <p:cNvPr id="5" name="Content Placeholder 4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295400" y="1905000"/>
            <a:ext cx="7499350" cy="3305996"/>
          </a:xfrm>
        </p:spPr>
      </p:pic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7.1. Resize màn hình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Xảy ra khi resize màn hình:</a:t>
            </a:r>
          </a:p>
          <a:p>
            <a:pPr lvl="1"/>
            <a:r>
              <a:rPr lang="vi-VN" dirty="0" smtClean="0"/>
              <a:t>TH1: dài/rộng màn hình &gt;= ratio =&gt; dư bề ngang =&gt; lấy height bàn cờ làm chuẩn</a:t>
            </a:r>
          </a:p>
          <a:p>
            <a:pPr lvl="1"/>
            <a:r>
              <a:rPr lang="vi-VN" dirty="0" smtClean="0"/>
              <a:t>TH2: dài/rộng màn hình &lt; ratio =&gt; dư bề dọc =&gt; lấy width bàn cờ làm chuẩn</a:t>
            </a:r>
          </a:p>
          <a:p>
            <a:pPr>
              <a:buNone/>
            </a:pPr>
            <a:r>
              <a:rPr lang="vi-VN" dirty="0" smtClean="0"/>
              <a:t>=&gt; chỉ cần thực thi lại các hàm render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659631" y="0"/>
            <a:ext cx="12197952" cy="6858000"/>
          </a:xfrm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7.1. Resize màn hình</a:t>
            </a:r>
            <a:endParaRPr lang="en-US" dirty="0"/>
          </a:p>
        </p:txBody>
      </p:sp>
      <p:pic>
        <p:nvPicPr>
          <p:cNvPr id="5" name="Content Placeholder 4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vi-VN" sz="3600" dirty="0" smtClean="0"/>
              <a:t>7.2. Xây dựng Phần không gian tương tác ngoài game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Tạo class Circle, Picture, Button</a:t>
            </a:r>
          </a:p>
          <a:p>
            <a:pPr lvl="1"/>
            <a:r>
              <a:rPr lang="vi-VN" dirty="0" smtClean="0"/>
              <a:t>Circle: vẽ vòng tròn, sự hiển thị xanh hay đỏ tùy vào biến player và isChecked</a:t>
            </a:r>
          </a:p>
          <a:p>
            <a:pPr lvl="1"/>
            <a:r>
              <a:rPr lang="vi-VN" dirty="0" smtClean="0"/>
              <a:t>Picture: hiển thị hình ảnh thuyết minh/người chơi thắng</a:t>
            </a:r>
          </a:p>
          <a:p>
            <a:pPr lvl="1"/>
            <a:r>
              <a:rPr lang="vi-VN" dirty="0" smtClean="0"/>
              <a:t>Button: hiển thị hình ảnh của button Replay</a:t>
            </a:r>
          </a:p>
          <a:p>
            <a:r>
              <a:rPr lang="vi-VN" dirty="0" smtClean="0"/>
              <a:t>Tỉ lệ: tùy chỉnh</a:t>
            </a:r>
            <a:endParaRPr lang="en-US" dirty="0"/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vi-VN" sz="3600" dirty="0" smtClean="0"/>
              <a:t>7.2. Xây dựng Phần không gian tương tác ngoài game</a:t>
            </a:r>
            <a:endParaRPr lang="en-US" sz="3600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131968" cy="4572000"/>
          </a:xfrm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vi-VN" sz="3600" dirty="0" smtClean="0"/>
              <a:t>7.2. Xây dựng Phần không gian tương tác ngoài game</a:t>
            </a:r>
            <a:endParaRPr lang="en-US" sz="3600" dirty="0"/>
          </a:p>
        </p:txBody>
      </p:sp>
      <p:pic>
        <p:nvPicPr>
          <p:cNvPr id="6" name="Content Placeholder 5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4" y="1524000"/>
            <a:ext cx="8092976" cy="4550077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2.2. Tạo mảng lưu vị trí</a:t>
            </a:r>
            <a:endParaRPr lang="en-US" dirty="0"/>
          </a:p>
        </p:txBody>
      </p:sp>
      <p:pic>
        <p:nvPicPr>
          <p:cNvPr id="4" name="Content Placeholder 3" descr="Untitled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51025" y="1524000"/>
            <a:ext cx="8092975" cy="4550077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vi-VN" dirty="0" smtClean="0"/>
              <a:t>2.2. Tạo mảng lưu vị trí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vi-VN" dirty="0" smtClean="0"/>
              <a:t>[[-2, -3, -4, -5, -6, -4, -3, -2],</a:t>
            </a:r>
          </a:p>
          <a:p>
            <a:pPr>
              <a:buNone/>
            </a:pPr>
            <a:r>
              <a:rPr lang="vi-VN" dirty="0" smtClean="0"/>
              <a:t>	 [-1, -1, -1, -1, -1, -1, -1, -1],</a:t>
            </a:r>
          </a:p>
          <a:p>
            <a:pPr>
              <a:buNone/>
            </a:pPr>
            <a:r>
              <a:rPr lang="vi-VN" dirty="0" smtClean="0"/>
              <a:t>	 [0, 0, 0, 0, 0, 0, 0, 0],</a:t>
            </a:r>
          </a:p>
          <a:p>
            <a:pPr>
              <a:buNone/>
            </a:pPr>
            <a:r>
              <a:rPr lang="vi-VN" dirty="0" smtClean="0"/>
              <a:t>	 [0, 0, 0, 0, 0, 0, 0, 0],</a:t>
            </a:r>
          </a:p>
          <a:p>
            <a:pPr>
              <a:buNone/>
            </a:pPr>
            <a:r>
              <a:rPr lang="vi-VN" dirty="0" smtClean="0"/>
              <a:t>	 [0, 0, 0, 0, 0, 0, 0, 0],</a:t>
            </a:r>
          </a:p>
          <a:p>
            <a:pPr>
              <a:buNone/>
            </a:pPr>
            <a:r>
              <a:rPr lang="vi-VN" dirty="0" smtClean="0"/>
              <a:t>	 [0, 0, 0, 0, 0, 0, 0, 0],</a:t>
            </a:r>
          </a:p>
          <a:p>
            <a:pPr>
              <a:buNone/>
            </a:pPr>
            <a:r>
              <a:rPr lang="vi-VN" dirty="0" smtClean="0"/>
              <a:t>	 [1, 1, 1, 1, 1, 1, 1, 1],</a:t>
            </a:r>
          </a:p>
          <a:p>
            <a:pPr>
              <a:buNone/>
            </a:pPr>
            <a:r>
              <a:rPr lang="vi-VN" dirty="0" smtClean="0"/>
              <a:t>	 [2, 3, 4, 5, 6, 4, 3, 2]]</a:t>
            </a:r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Solstice</Template>
  <TotalTime>442</TotalTime>
  <Words>1724</Words>
  <Application>Microsoft Office PowerPoint</Application>
  <PresentationFormat>On-screen Show (4:3)</PresentationFormat>
  <Paragraphs>237</Paragraphs>
  <Slides>73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73</vt:i4>
      </vt:variant>
    </vt:vector>
  </HeadingPairs>
  <TitlesOfParts>
    <vt:vector size="74" baseType="lpstr">
      <vt:lpstr>Solstice</vt:lpstr>
      <vt:lpstr>1. Vòng lặp game cơ bản</vt:lpstr>
      <vt:lpstr>2. Các bước khởi tạo trạng thái ban đầu</vt:lpstr>
      <vt:lpstr>2. Các bước khởi tạo trạng thái ban đầu</vt:lpstr>
      <vt:lpstr>2.1. Tạo các Class cơ bản</vt:lpstr>
      <vt:lpstr>Slide 5</vt:lpstr>
      <vt:lpstr>Slide 6</vt:lpstr>
      <vt:lpstr>Slide 7</vt:lpstr>
      <vt:lpstr>2.2. Tạo mảng lưu vị trí</vt:lpstr>
      <vt:lpstr>2.2. Tạo mảng lưu vị trí</vt:lpstr>
      <vt:lpstr>2.3. Tạo đối tượng tương ứng</vt:lpstr>
      <vt:lpstr>2.3. Tạo đối tượng tương ứng</vt:lpstr>
      <vt:lpstr>2.4. Tạo hàm cơ bản: click</vt:lpstr>
      <vt:lpstr>Tổng kết sơ bộ</vt:lpstr>
      <vt:lpstr>3. Xây dựng các khả năng di chuyển (cơ bản) và tương tác khi click</vt:lpstr>
      <vt:lpstr>3.1. Xây dựng các khả năng di chuyển (cơ bản)</vt:lpstr>
      <vt:lpstr>3.1.1. Quân Tốt</vt:lpstr>
      <vt:lpstr>3.1.1. Quân Tốt</vt:lpstr>
      <vt:lpstr>3.1.2. Quân Xe</vt:lpstr>
      <vt:lpstr>3.1.2. Quân Xe</vt:lpstr>
      <vt:lpstr>3.1.2. Quân Xe</vt:lpstr>
      <vt:lpstr>3.1.3. Quân Tượng</vt:lpstr>
      <vt:lpstr>3.1.3. Quân Tượng</vt:lpstr>
      <vt:lpstr>3.1.3. Quân Tượng</vt:lpstr>
      <vt:lpstr>3.1.4. Quân Hậu</vt:lpstr>
      <vt:lpstr>3.1.5. Quân Mã</vt:lpstr>
      <vt:lpstr>3.1.5. Quân Mã</vt:lpstr>
      <vt:lpstr>3.1.5. Quân Mã</vt:lpstr>
      <vt:lpstr>3.1.6. Quân Vua</vt:lpstr>
      <vt:lpstr>3.1.6. Quân Vua</vt:lpstr>
      <vt:lpstr>3.2. Tương tác khi click</vt:lpstr>
      <vt:lpstr>3.2. Tương tác khi click</vt:lpstr>
      <vt:lpstr>3.3. Hệ quả sau khi click</vt:lpstr>
      <vt:lpstr>Tổng kết sơ bộ</vt:lpstr>
      <vt:lpstr>4. Xây dựng khả năng di chuyển (nâng cao) và tính lần lượt của người chơi</vt:lpstr>
      <vt:lpstr>4.1. Tính lần lượt của người chơi</vt:lpstr>
      <vt:lpstr>4.2. Xây dựng khả năng di chuyển (nâng cao)</vt:lpstr>
      <vt:lpstr>4.2.1. Luật Bắt tốt qua đường</vt:lpstr>
      <vt:lpstr>4.2.1. Luật Bắt tốt qua đường</vt:lpstr>
      <vt:lpstr>4.2.1. Luật Bắt tốt qua đường</vt:lpstr>
      <vt:lpstr>4.2.1. Luật Bắt tốt qua đường</vt:lpstr>
      <vt:lpstr>4.2.1. Luật Bắt tốt qua đường</vt:lpstr>
      <vt:lpstr>4.2.1. Luật Bắt tốt qua đường</vt:lpstr>
      <vt:lpstr>4.2.1. Luật Bắt tốt qua đường</vt:lpstr>
      <vt:lpstr>4.2.1. Luật Bắt tốt qua đường</vt:lpstr>
      <vt:lpstr>4.2.1. Luật Bắt tốt qua đường</vt:lpstr>
      <vt:lpstr>4.2.2. Luật Phong tốt</vt:lpstr>
      <vt:lpstr>4.2.2. Luật Phong tốt</vt:lpstr>
      <vt:lpstr>4.2.3. Luật Nhập thành</vt:lpstr>
      <vt:lpstr>4.2.3. Luật Nhập thành</vt:lpstr>
      <vt:lpstr>4.2.3. Luật Nhập thành</vt:lpstr>
      <vt:lpstr>4.2.3. Luật Nhập thành</vt:lpstr>
      <vt:lpstr>4.2.3. Luật Nhập thành</vt:lpstr>
      <vt:lpstr>4.2.3. Luật Nhập thành</vt:lpstr>
      <vt:lpstr>4.2.3. Luật Nhập thành</vt:lpstr>
      <vt:lpstr>Tổng kết sơ bộ</vt:lpstr>
      <vt:lpstr>5. Loại bỏ các nước đi không hợp lệ</vt:lpstr>
      <vt:lpstr>5. Loại bỏ các nước đi không hợp lệ</vt:lpstr>
      <vt:lpstr>5. Loại bỏ các nước đi không hợp lệ</vt:lpstr>
      <vt:lpstr>5. Loại bỏ các nước đi không hợp lệ</vt:lpstr>
      <vt:lpstr>5. Loại bỏ các nước đi không hợp lệ</vt:lpstr>
      <vt:lpstr>6. Chiếu và Chiếu hết</vt:lpstr>
      <vt:lpstr>6.1. Chiếu hết</vt:lpstr>
      <vt:lpstr>6.1. Chiếu hết</vt:lpstr>
      <vt:lpstr>6.1. Chiếu hết</vt:lpstr>
      <vt:lpstr>6.2. Chiếu</vt:lpstr>
      <vt:lpstr>6.2. Chiếu</vt:lpstr>
      <vt:lpstr>7. Tương tác khác</vt:lpstr>
      <vt:lpstr>7.1. Resize màn hình</vt:lpstr>
      <vt:lpstr>7.1. Resize màn hình</vt:lpstr>
      <vt:lpstr>7.1. Resize màn hình</vt:lpstr>
      <vt:lpstr>7.2. Xây dựng Phần không gian tương tác ngoài game</vt:lpstr>
      <vt:lpstr>7.2. Xây dựng Phần không gian tương tác ngoài game</vt:lpstr>
      <vt:lpstr>7.2. Xây dựng Phần không gian tương tác ngoài game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Vòng lặp game cơ bản</dc:title>
  <dc:creator>Lenovo</dc:creator>
  <cp:lastModifiedBy>Lenovo</cp:lastModifiedBy>
  <cp:revision>59</cp:revision>
  <dcterms:created xsi:type="dcterms:W3CDTF">2020-08-21T03:24:23Z</dcterms:created>
  <dcterms:modified xsi:type="dcterms:W3CDTF">2020-08-22T04:01:29Z</dcterms:modified>
</cp:coreProperties>
</file>

<file path=docProps/thumbnail.jpeg>
</file>